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embeddedFontLst>
    <p:embeddedFont>
      <p:font typeface="Constanti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0" roundtripDataSignature="AMtx7miF8c4ck5pjTXRJjXJXHhaGXZOt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nstantia-bold.fntdata"/><Relationship Id="rId16" Type="http://schemas.openxmlformats.org/officeDocument/2006/relationships/font" Target="fonts/Constanti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onstantia-boldItalic.fntdata"/><Relationship Id="rId6" Type="http://schemas.openxmlformats.org/officeDocument/2006/relationships/slide" Target="slides/slide1.xml"/><Relationship Id="rId18" Type="http://schemas.openxmlformats.org/officeDocument/2006/relationships/font" Target="fonts/Constanti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5400"/>
              <a:t>用無人機使用GPS進行兩點定位飛行，因為GPS有誤差(0.3公尺~5公尺)所以無人機可能會降落在下圖場景中的馬路上或行道樹，會有立即性的危險</a:t>
            </a:r>
            <a:endParaRPr sz="5400"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但如果利用GPS讓無人機進行降落，無人機會因GPS誤差，會有上圖中的情況發生</a:t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98e829cb4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98e829cb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98e829cb4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98e829cb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無人機運送包裹   減少人力  避開上下班  降低運輸的難度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山難救援 停懸</a:t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idx="1" type="subTitle"/>
          </p:nvPr>
        </p:nvSpPr>
        <p:spPr>
          <a:xfrm>
            <a:off x="457200" y="3699804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None/>
              <a:defRPr/>
            </a:lvl4pPr>
            <a:lvl5pPr lvl="4" algn="ctr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None/>
              <a:defRPr/>
            </a:lvl5pPr>
            <a:lvl6pPr lvl="5" algn="ctr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None/>
              <a:defRPr/>
            </a:lvl6pPr>
            <a:lvl7pPr lvl="6" algn="ctr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None/>
              <a:defRPr/>
            </a:lvl7pPr>
            <a:lvl8pPr lvl="7" algn="ctr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None/>
              <a:defRPr/>
            </a:lvl8pPr>
            <a:lvl9pPr lvl="8" algn="ctr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type="ctrTitle"/>
          </p:nvPr>
        </p:nvSpPr>
        <p:spPr>
          <a:xfrm>
            <a:off x="457200" y="1433732"/>
            <a:ext cx="83058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Constantia"/>
              <a:buNone/>
              <a:defRPr b="0" sz="4800">
                <a:solidFill>
                  <a:srgbClr val="F9F9F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" name="Google Shape;14;p14"/>
          <p:cNvCxnSpPr/>
          <p:nvPr/>
        </p:nvCxnSpPr>
        <p:spPr>
          <a:xfrm>
            <a:off x="1463626" y="3550126"/>
            <a:ext cx="2971800" cy="1588"/>
          </a:xfrm>
          <a:prstGeom prst="straightConnector1">
            <a:avLst/>
          </a:prstGeom>
          <a:noFill/>
          <a:ln cap="flat" cmpd="sng" w="9525">
            <a:solidFill>
              <a:srgbClr val="E8E8E7"/>
            </a:solidFill>
            <a:prstDash val="solid"/>
            <a:round/>
            <a:headEnd len="sm" w="sm" type="none"/>
            <a:tailEnd len="sm" w="sm" type="none"/>
          </a:ln>
          <a:effectLst>
            <a:outerShdw blurRad="31750" rotWithShape="0" algn="tl">
              <a:srgbClr val="000000">
                <a:alpha val="54509"/>
              </a:srgbClr>
            </a:outerShdw>
          </a:effectLst>
        </p:spPr>
      </p:cxnSp>
      <p:cxnSp>
        <p:nvCxnSpPr>
          <p:cNvPr id="15" name="Google Shape;15;p14"/>
          <p:cNvCxnSpPr/>
          <p:nvPr/>
        </p:nvCxnSpPr>
        <p:spPr>
          <a:xfrm>
            <a:off x="4708574" y="3550126"/>
            <a:ext cx="2971800" cy="1588"/>
          </a:xfrm>
          <a:prstGeom prst="straightConnector1">
            <a:avLst/>
          </a:prstGeom>
          <a:noFill/>
          <a:ln cap="flat" cmpd="sng" w="9525">
            <a:solidFill>
              <a:srgbClr val="E8E8E7"/>
            </a:solidFill>
            <a:prstDash val="solid"/>
            <a:round/>
            <a:headEnd len="sm" w="sm" type="none"/>
            <a:tailEnd len="sm" w="sm" type="none"/>
          </a:ln>
          <a:effectLst>
            <a:outerShdw blurRad="31750" rotWithShape="0" algn="tl">
              <a:srgbClr val="000000">
                <a:alpha val="54509"/>
              </a:srgbClr>
            </a:outerShdw>
          </a:effectLst>
        </p:spPr>
      </p:cxnSp>
      <p:sp>
        <p:nvSpPr>
          <p:cNvPr id="16" name="Google Shape;16;p14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solidFill>
            <a:schemeClr val="accen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1750" rotWithShape="0" algn="tl">
              <a:srgbClr val="000000">
                <a:alpha val="5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7" name="Google Shape;17;p14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2232818" y="-327819"/>
            <a:ext cx="46783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3pPr>
            <a:lvl4pPr indent="-32575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4pPr>
            <a:lvl5pPr indent="-325754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⚫"/>
              <a:defRPr/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3pPr>
            <a:lvl4pPr indent="-32575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4pPr>
            <a:lvl5pPr indent="-325754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⚫"/>
              <a:defRPr/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457200" y="15240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3pPr>
            <a:lvl4pPr indent="-32575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4pPr>
            <a:lvl5pPr indent="-325754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⚫"/>
              <a:defRPr/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15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16"/>
          <p:cNvSpPr txBox="1"/>
          <p:nvPr>
            <p:ph type="title"/>
          </p:nvPr>
        </p:nvSpPr>
        <p:spPr>
          <a:xfrm>
            <a:off x="685800" y="3505200"/>
            <a:ext cx="7924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Constantia"/>
              <a:buNone/>
              <a:defRPr b="0" sz="4800">
                <a:solidFill>
                  <a:srgbClr val="F9F9F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685800" y="4958864"/>
            <a:ext cx="7924800" cy="984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6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lt1"/>
                </a:solidFill>
              </a:defRPr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cxnSp>
        <p:nvCxnSpPr>
          <p:cNvPr id="32" name="Google Shape;32;p16"/>
          <p:cNvCxnSpPr/>
          <p:nvPr/>
        </p:nvCxnSpPr>
        <p:spPr>
          <a:xfrm>
            <a:off x="685800" y="4916992"/>
            <a:ext cx="7924800" cy="4301"/>
          </a:xfrm>
          <a:prstGeom prst="straightConnector1">
            <a:avLst/>
          </a:prstGeom>
          <a:noFill/>
          <a:ln cap="flat" cmpd="sng" w="9525">
            <a:solidFill>
              <a:srgbClr val="E9E9E8"/>
            </a:solidFill>
            <a:prstDash val="solid"/>
            <a:round/>
            <a:headEnd len="sm" w="sm" type="none"/>
            <a:tailEnd len="sm" w="sm" type="none"/>
          </a:ln>
          <a:effectLst>
            <a:outerShdw blurRad="31750" rotWithShape="0" algn="tl">
              <a:srgbClr val="000000">
                <a:alpha val="54509"/>
              </a:srgbClr>
            </a:outerShdw>
          </a:effectLst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" name="Google Shape;37;p17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457200" y="1524000"/>
            <a:ext cx="405993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3pPr>
            <a:lvl4pPr indent="-32575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4pPr>
            <a:lvl5pPr indent="-325754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⚫"/>
              <a:defRPr/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648200" y="1524000"/>
            <a:ext cx="4059936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3pPr>
            <a:lvl4pPr indent="-32575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4pPr>
            <a:lvl5pPr indent="-325754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⚫"/>
              <a:defRPr/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" name="Google Shape;42;p18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" type="body"/>
          </p:nvPr>
        </p:nvSpPr>
        <p:spPr>
          <a:xfrm>
            <a:off x="457200" y="1399593"/>
            <a:ext cx="404018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10"/>
              <a:buNone/>
              <a:defRPr b="1" sz="2600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b="1" sz="20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None/>
              <a:defRPr b="1"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60"/>
              <a:buNone/>
              <a:defRPr b="1" sz="16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228600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360"/>
              <a:buNone/>
              <a:defRPr b="1" sz="16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2" type="body"/>
          </p:nvPr>
        </p:nvSpPr>
        <p:spPr>
          <a:xfrm>
            <a:off x="457200" y="2201896"/>
            <a:ext cx="4038600" cy="3913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3pPr>
            <a:lvl4pPr indent="-32575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4pPr>
            <a:lvl5pPr indent="-325754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⚫"/>
              <a:defRPr/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3" type="body"/>
          </p:nvPr>
        </p:nvSpPr>
        <p:spPr>
          <a:xfrm>
            <a:off x="4649788" y="2201896"/>
            <a:ext cx="4038600" cy="3913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3pPr>
            <a:lvl4pPr indent="-32575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4pPr>
            <a:lvl5pPr indent="-325754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⚫"/>
              <a:defRPr/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type="title"/>
          </p:nvPr>
        </p:nvSpPr>
        <p:spPr>
          <a:xfrm>
            <a:off x="457200" y="1554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200"/>
              <a:buFont typeface="Constant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4" type="body"/>
          </p:nvPr>
        </p:nvSpPr>
        <p:spPr>
          <a:xfrm>
            <a:off x="4648200" y="1399593"/>
            <a:ext cx="4040188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10"/>
              <a:buNone/>
              <a:defRPr b="1" sz="2600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None/>
              <a:defRPr b="1" sz="20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None/>
              <a:defRPr b="1"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360"/>
              <a:buNone/>
              <a:defRPr b="1" sz="16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228600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360"/>
              <a:buNone/>
              <a:defRPr b="1" sz="16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cxnSp>
        <p:nvCxnSpPr>
          <p:cNvPr id="49" name="Google Shape;49;p18"/>
          <p:cNvCxnSpPr/>
          <p:nvPr/>
        </p:nvCxnSpPr>
        <p:spPr>
          <a:xfrm>
            <a:off x="562945" y="2180219"/>
            <a:ext cx="3749040" cy="1588"/>
          </a:xfrm>
          <a:prstGeom prst="straightConnector1">
            <a:avLst/>
          </a:prstGeom>
          <a:noFill/>
          <a:ln cap="flat" cmpd="sng" w="12700">
            <a:solidFill>
              <a:srgbClr val="E8E8E7"/>
            </a:solidFill>
            <a:prstDash val="solid"/>
            <a:round/>
            <a:headEnd len="sm" w="sm" type="none"/>
            <a:tailEnd len="sm" w="sm" type="none"/>
          </a:ln>
          <a:effectLst>
            <a:outerShdw blurRad="34925" rotWithShape="0" algn="tl">
              <a:srgbClr val="000000">
                <a:alpha val="54509"/>
              </a:srgbClr>
            </a:outerShdw>
          </a:effectLst>
        </p:spPr>
      </p:cxnSp>
      <p:cxnSp>
        <p:nvCxnSpPr>
          <p:cNvPr id="50" name="Google Shape;50;p18"/>
          <p:cNvCxnSpPr/>
          <p:nvPr/>
        </p:nvCxnSpPr>
        <p:spPr>
          <a:xfrm>
            <a:off x="4754880" y="2180219"/>
            <a:ext cx="3749040" cy="1588"/>
          </a:xfrm>
          <a:prstGeom prst="straightConnector1">
            <a:avLst/>
          </a:prstGeom>
          <a:noFill/>
          <a:ln cap="flat" cmpd="sng" w="12700">
            <a:solidFill>
              <a:srgbClr val="E8E8E7"/>
            </a:solidFill>
            <a:prstDash val="solid"/>
            <a:round/>
            <a:headEnd len="sm" w="sm" type="none"/>
            <a:tailEnd len="sm" w="sm" type="none"/>
          </a:ln>
          <a:effectLst>
            <a:outerShdw blurRad="34925" rotWithShape="0" algn="tl">
              <a:srgbClr val="000000">
                <a:alpha val="54509"/>
              </a:srgbClr>
            </a:outerShdw>
          </a:effectLst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showMasterSp="0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/>
          <p:nvPr>
            <p:ph idx="1" type="body"/>
          </p:nvPr>
        </p:nvSpPr>
        <p:spPr>
          <a:xfrm>
            <a:off x="457200" y="457200"/>
            <a:ext cx="62484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30"/>
              <a:buChar char="⚫"/>
              <a:defRPr/>
            </a:lvl1pPr>
            <a:lvl2pPr indent="-325755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2pPr>
            <a:lvl3pPr indent="-32575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3pPr>
            <a:lvl4pPr indent="-325755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30"/>
              <a:buChar char="⚫"/>
              <a:defRPr/>
            </a:lvl4pPr>
            <a:lvl5pPr indent="-325754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⚫"/>
              <a:defRPr/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sp>
        <p:nvSpPr>
          <p:cNvPr id="62" name="Google Shape;62;p21"/>
          <p:cNvSpPr txBox="1"/>
          <p:nvPr>
            <p:ph idx="2" type="body"/>
          </p:nvPr>
        </p:nvSpPr>
        <p:spPr>
          <a:xfrm>
            <a:off x="6781800" y="1600200"/>
            <a:ext cx="1984248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36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765"/>
              <a:buNone/>
              <a:defRPr sz="900"/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type="title"/>
          </p:nvPr>
        </p:nvSpPr>
        <p:spPr>
          <a:xfrm>
            <a:off x="6781800" y="457200"/>
            <a:ext cx="1981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nstantia"/>
              <a:buNone/>
              <a:defRPr b="1" sz="1800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showMasterSp="0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/>
          <p:nvPr>
            <p:ph type="title"/>
          </p:nvPr>
        </p:nvSpPr>
        <p:spPr>
          <a:xfrm>
            <a:off x="6629400" y="457200"/>
            <a:ext cx="2057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nstantia"/>
              <a:buNone/>
              <a:defRPr b="1" sz="1800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/>
          <p:nvPr>
            <p:ph idx="2" type="pic"/>
          </p:nvPr>
        </p:nvSpPr>
        <p:spPr>
          <a:xfrm>
            <a:off x="457200" y="457200"/>
            <a:ext cx="6019800" cy="5562600"/>
          </a:xfrm>
          <a:prstGeom prst="rect">
            <a:avLst/>
          </a:prstGeom>
          <a:solidFill>
            <a:srgbClr val="FFFDEB"/>
          </a:solidFill>
          <a:ln>
            <a:noFill/>
          </a:ln>
          <a:effectLst>
            <a:outerShdw blurRad="88900" sx="103000" rotWithShape="0" algn="ctr" sy="103000">
              <a:srgbClr val="000000">
                <a:alpha val="31372"/>
              </a:srgbClr>
            </a:outerShdw>
          </a:effectLst>
        </p:spPr>
      </p:sp>
      <p:sp>
        <p:nvSpPr>
          <p:cNvPr id="70" name="Google Shape;70;p22"/>
          <p:cNvSpPr txBox="1"/>
          <p:nvPr>
            <p:ph idx="1" type="body"/>
          </p:nvPr>
        </p:nvSpPr>
        <p:spPr>
          <a:xfrm>
            <a:off x="6629400" y="1600200"/>
            <a:ext cx="2057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SzPts val="1360"/>
              <a:buFont typeface="Constantia"/>
              <a:buNone/>
              <a:defRPr b="0" sz="1600">
                <a:solidFill>
                  <a:schemeClr val="lt2"/>
                </a:solidFill>
              </a:defRPr>
            </a:lvl1pPr>
            <a:lvl2pPr indent="-293369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20"/>
              <a:buChar char="⚫"/>
              <a:defRPr sz="1200"/>
            </a:lvl2pPr>
            <a:lvl3pPr indent="-282575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850"/>
              <a:buChar char="⚫"/>
              <a:defRPr sz="1000"/>
            </a:lvl3pPr>
            <a:lvl4pPr indent="-277177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765"/>
              <a:buChar char="⚫"/>
              <a:defRPr sz="900"/>
            </a:lvl4pPr>
            <a:lvl5pPr indent="-277177" lvl="4" marL="22860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765"/>
              <a:buChar char="⚫"/>
              <a:defRPr sz="900"/>
            </a:lvl5pPr>
            <a:lvl6pPr indent="-325754" lvl="5" marL="27432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6pPr>
            <a:lvl7pPr indent="-325754" lvl="6" marL="32004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7pPr>
            <a:lvl8pPr indent="-325754" lvl="7" marL="36576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8pPr>
            <a:lvl9pPr indent="-325754" lvl="8" marL="411480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SzPts val="1530"/>
              <a:buChar char="?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" name="Google Shape;73;p22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idx="1" type="body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935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210"/>
              <a:buFont typeface="Noto Sans Symbols"/>
              <a:buChar char="⚫"/>
              <a:defRPr b="0" i="0" sz="26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-35814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58F3E"/>
              </a:buClr>
              <a:buSzPts val="2040"/>
              <a:buFont typeface="Noto Sans Symbols"/>
              <a:buChar char="⚫"/>
              <a:defRPr b="0" i="0" sz="24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-341947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17733"/>
              </a:buClr>
              <a:buSzPts val="1785"/>
              <a:buFont typeface="Noto Sans Symbols"/>
              <a:buChar char="⚫"/>
              <a:defRPr b="0" i="0" sz="21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-331152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58F3E"/>
              </a:buClr>
              <a:buSzPts val="1615"/>
              <a:buFont typeface="Noto Sans Symbols"/>
              <a:buChar char="⚫"/>
              <a:defRPr b="0" i="0" sz="19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-314960" lvl="4" marL="22860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D58F3E"/>
              </a:buClr>
              <a:buSzPts val="1360"/>
              <a:buFont typeface="Noto Sans Symbols"/>
              <a:buChar char="⚫"/>
              <a:defRPr b="0" i="0" sz="16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-320357" lvl="5" marL="27432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D58F3E"/>
              </a:buClr>
              <a:buSzPts val="1445"/>
              <a:buFont typeface="Noto Sans Symbols"/>
              <a:buChar char="🖙"/>
              <a:defRPr b="0" i="0" sz="17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-314960" lvl="6" marL="32004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D58F3E"/>
              </a:buClr>
              <a:buSzPts val="1360"/>
              <a:buFont typeface="Noto Sans Symbols"/>
              <a:buChar char="🖙"/>
              <a:defRPr b="0" i="0" sz="16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-309562" lvl="7" marL="36576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D58F3E"/>
              </a:buClr>
              <a:buSzPts val="1275"/>
              <a:buFont typeface="Noto Sans Symbols"/>
              <a:buChar char="🖙"/>
              <a:defRPr b="0" i="0" sz="15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-309562" lvl="8" marL="41148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D58F3E"/>
              </a:buClr>
              <a:buSzPts val="1275"/>
              <a:buFont typeface="Noto Sans Symbols"/>
              <a:buChar char="🖙"/>
              <a:defRPr b="0" i="0" sz="15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0" type="dt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1" type="ftr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2" type="sldNum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" name="Google Shape;10;p13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200"/>
              <a:buFont typeface="Constantia"/>
              <a:buNone/>
              <a:defRPr b="0" i="0" sz="4200" u="none" cap="none" strike="noStrike">
                <a:solidFill>
                  <a:srgbClr val="F9F9F9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Z09pRgPyz9-N9hZ8mDPDeI5ByPwxQqK7/view" TargetMode="External"/><Relationship Id="rId4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457200" y="3699804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70"/>
              <a:buNone/>
            </a:pPr>
            <a:r>
              <a:rPr lang="zh-TW"/>
              <a:t>組員:柯炯廷、羅文志、謝志昇、王奕權</a:t>
            </a:r>
            <a:endParaRPr/>
          </a:p>
        </p:txBody>
      </p:sp>
      <p:sp>
        <p:nvSpPr>
          <p:cNvPr id="91" name="Google Shape;91;p1"/>
          <p:cNvSpPr txBox="1"/>
          <p:nvPr>
            <p:ph type="ctrTitle"/>
          </p:nvPr>
        </p:nvSpPr>
        <p:spPr>
          <a:xfrm>
            <a:off x="457200" y="1433732"/>
            <a:ext cx="83058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Constantia"/>
              <a:buNone/>
            </a:pPr>
            <a:r>
              <a:rPr lang="zh-TW"/>
              <a:t>無人機精準降落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739547" y="483529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200"/>
              <a:buFont typeface="Constantia"/>
              <a:buNone/>
            </a:pPr>
            <a:r>
              <a:rPr lang="zh-TW"/>
              <a:t>展示</a:t>
            </a:r>
            <a:r>
              <a:rPr lang="zh-TW"/>
              <a:t>結果</a:t>
            </a:r>
            <a:endParaRPr/>
          </a:p>
        </p:txBody>
      </p:sp>
      <p:pic>
        <p:nvPicPr>
          <p:cNvPr id="159" name="Google Shape;159;p12" title="F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55125"/>
            <a:ext cx="8748725" cy="48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idx="1" type="body"/>
          </p:nvPr>
        </p:nvSpPr>
        <p:spPr>
          <a:xfrm>
            <a:off x="457200" y="15240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4169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10"/>
              <a:buChar char="●"/>
            </a:pPr>
            <a:r>
              <a:rPr lang="zh-TW"/>
              <a:t>劇情描述</a:t>
            </a:r>
            <a:endParaRPr/>
          </a:p>
          <a:p>
            <a:pPr indent="-344169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10"/>
              <a:buChar char="●"/>
            </a:pPr>
            <a:r>
              <a:rPr lang="zh-TW"/>
              <a:t>動機</a:t>
            </a:r>
            <a:endParaRPr/>
          </a:p>
          <a:p>
            <a:pPr indent="-344169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310"/>
              <a:buChar char="●"/>
            </a:pPr>
            <a:r>
              <a:rPr lang="zh-TW"/>
              <a:t>問題</a:t>
            </a:r>
            <a:endParaRPr/>
          </a:p>
          <a:p>
            <a:pPr indent="-30099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30"/>
              <a:buChar char="●"/>
            </a:pPr>
            <a:r>
              <a:rPr lang="zh-TW"/>
              <a:t>SSD</a:t>
            </a:r>
            <a:endParaRPr/>
          </a:p>
          <a:p>
            <a:pPr indent="-30099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30"/>
              <a:buChar char="●"/>
            </a:pPr>
            <a:r>
              <a:rPr lang="zh-TW"/>
              <a:t>訓練影像</a:t>
            </a:r>
            <a:endParaRPr/>
          </a:p>
          <a:p>
            <a:pPr indent="-344169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310"/>
              <a:buChar char="●"/>
            </a:pPr>
            <a:r>
              <a:rPr lang="zh-TW"/>
              <a:t>AI模型建構流程圖</a:t>
            </a:r>
            <a:endParaRPr/>
          </a:p>
          <a:p>
            <a:pPr indent="-30099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30"/>
              <a:buChar char="●"/>
            </a:pPr>
            <a:r>
              <a:rPr lang="zh-TW"/>
              <a:t>現</a:t>
            </a:r>
            <a:r>
              <a:rPr lang="zh-TW"/>
              <a:t>在應用與亮點</a:t>
            </a:r>
            <a:endParaRPr/>
          </a:p>
          <a:p>
            <a:pPr indent="-344169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310"/>
              <a:buChar char="●"/>
            </a:pPr>
            <a:r>
              <a:rPr lang="zh-TW"/>
              <a:t>展示</a:t>
            </a:r>
            <a:r>
              <a:rPr lang="zh-TW"/>
              <a:t>結果</a:t>
            </a:r>
            <a:endParaRPr/>
          </a:p>
          <a:p>
            <a:pPr indent="-133985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200"/>
              <a:buFont typeface="Constantia"/>
              <a:buNone/>
            </a:pPr>
            <a:r>
              <a:rPr lang="zh-TW"/>
              <a:t>簡報大綱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/>
          <p:nvPr>
            <p:ph idx="1" type="body"/>
          </p:nvPr>
        </p:nvSpPr>
        <p:spPr>
          <a:xfrm>
            <a:off x="457200" y="15240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當利用無人機運送包裹，利用GPS引導至客戶指定的地方附近，此時客戶拿出指定物件，這時地面站的模型控制無人機，讓無人機可以準確降落在指定物</a:t>
            </a:r>
            <a:r>
              <a:rPr lang="zh-TW"/>
              <a:t>件。</a:t>
            </a:r>
            <a:endParaRPr/>
          </a:p>
        </p:txBody>
      </p:sp>
      <p:sp>
        <p:nvSpPr>
          <p:cNvPr id="103" name="Google Shape;103;p6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200"/>
              <a:buFont typeface="Constantia"/>
              <a:buNone/>
            </a:pPr>
            <a:r>
              <a:rPr lang="zh-TW"/>
              <a:t>劇情描述</a:t>
            </a:r>
            <a:endParaRPr/>
          </a:p>
        </p:txBody>
      </p:sp>
      <p:pic>
        <p:nvPicPr>
          <p:cNvPr id="104" name="Google Shape;10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50" y="2870575"/>
            <a:ext cx="8043850" cy="3850625"/>
          </a:xfrm>
          <a:prstGeom prst="rect">
            <a:avLst/>
          </a:prstGeom>
          <a:noFill/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5" name="Google Shape;105;p6"/>
          <p:cNvCxnSpPr>
            <a:stCxn id="106" idx="3"/>
            <a:endCxn id="107" idx="6"/>
          </p:cNvCxnSpPr>
          <p:nvPr/>
        </p:nvCxnSpPr>
        <p:spPr>
          <a:xfrm flipH="1">
            <a:off x="4158661" y="4499309"/>
            <a:ext cx="1954200" cy="479700"/>
          </a:xfrm>
          <a:prstGeom prst="straightConnector1">
            <a:avLst/>
          </a:prstGeom>
          <a:noFill/>
          <a:ln cap="flat" cmpd="sng" w="635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95000" rotWithShape="0">
              <a:srgbClr val="000000">
                <a:alpha val="49410"/>
              </a:srgbClr>
            </a:outerShdw>
          </a:effectLst>
        </p:spPr>
      </p:cxnSp>
      <p:sp>
        <p:nvSpPr>
          <p:cNvPr id="107" name="Google Shape;107;p6"/>
          <p:cNvSpPr/>
          <p:nvPr/>
        </p:nvSpPr>
        <p:spPr>
          <a:xfrm>
            <a:off x="3845496" y="4841884"/>
            <a:ext cx="313200" cy="274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highlight>
                <a:srgbClr val="00FF00"/>
              </a:highlight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6066994" y="4265009"/>
            <a:ext cx="313200" cy="2745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highlight>
                <a:srgbClr val="00FF00"/>
              </a:highlight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3675725" y="4794475"/>
            <a:ext cx="80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zh-TW" sz="1800" u="none" cap="none" strike="noStrike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終點</a:t>
            </a:r>
            <a:endParaRPr i="0" sz="1800" u="none" cap="none" strike="noStrike">
              <a:solidFill>
                <a:srgbClr val="FF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9" name="Google Shape;109;p6"/>
          <p:cNvSpPr txBox="1"/>
          <p:nvPr/>
        </p:nvSpPr>
        <p:spPr>
          <a:xfrm>
            <a:off x="5966975" y="4217600"/>
            <a:ext cx="72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rgbClr val="FF0000"/>
                </a:solidFill>
                <a:latin typeface="Constantia"/>
                <a:ea typeface="Constantia"/>
                <a:cs typeface="Constantia"/>
                <a:sym typeface="Constantia"/>
              </a:rPr>
              <a:t>起點</a:t>
            </a:r>
            <a:endParaRPr b="0" i="0" sz="1800" u="none" cap="none" strike="noStrike">
              <a:solidFill>
                <a:srgbClr val="FF0000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>
            <p:ph idx="1" type="body"/>
          </p:nvPr>
        </p:nvSpPr>
        <p:spPr>
          <a:xfrm>
            <a:off x="457200" y="15240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我們可以利用無人機精準降落的特性，運用在運輸包裹或救難上</a:t>
            </a:r>
            <a:endParaRPr/>
          </a:p>
        </p:txBody>
      </p:sp>
      <p:sp>
        <p:nvSpPr>
          <p:cNvPr id="115" name="Google Shape;115;p3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200"/>
              <a:buFont typeface="Constantia"/>
              <a:buNone/>
            </a:pPr>
            <a:r>
              <a:rPr lang="zh-TW"/>
              <a:t>動機</a:t>
            </a: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7" y="3009450"/>
            <a:ext cx="3343450" cy="31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100" y="2684712"/>
            <a:ext cx="4910525" cy="37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>
            <p:ph idx="1" type="body"/>
          </p:nvPr>
        </p:nvSpPr>
        <p:spPr>
          <a:xfrm>
            <a:off x="457200" y="15240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zh-TW"/>
              <a:t>操作GPS飛行之降落</a:t>
            </a:r>
            <a:endParaRPr/>
          </a:p>
        </p:txBody>
      </p:sp>
      <p:sp>
        <p:nvSpPr>
          <p:cNvPr id="123" name="Google Shape;123;p5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200"/>
              <a:buFont typeface="Constantia"/>
              <a:buNone/>
            </a:pPr>
            <a:r>
              <a:rPr lang="zh-TW"/>
              <a:t>問題</a:t>
            </a:r>
            <a:endParaRPr/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0446" y="2348880"/>
            <a:ext cx="4347261" cy="32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4">
            <a:alphaModFix/>
          </a:blip>
          <a:srcRect b="0" l="9058" r="9554" t="0"/>
          <a:stretch/>
        </p:blipFill>
        <p:spPr>
          <a:xfrm>
            <a:off x="0" y="2348875"/>
            <a:ext cx="4462202" cy="32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98e829cb4_2_5"/>
          <p:cNvSpPr txBox="1"/>
          <p:nvPr>
            <p:ph idx="1" type="body"/>
          </p:nvPr>
        </p:nvSpPr>
        <p:spPr>
          <a:xfrm>
            <a:off x="457200" y="15240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1098e829cb4_2_5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SSD</a:t>
            </a:r>
            <a:endParaRPr/>
          </a:p>
        </p:txBody>
      </p:sp>
      <p:pic>
        <p:nvPicPr>
          <p:cNvPr id="132" name="Google Shape;132;g1098e829cb4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24000"/>
            <a:ext cx="8229599" cy="433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98e829cb4_2_12"/>
          <p:cNvSpPr txBox="1"/>
          <p:nvPr>
            <p:ph idx="1" type="body"/>
          </p:nvPr>
        </p:nvSpPr>
        <p:spPr>
          <a:xfrm>
            <a:off x="457200" y="1524000"/>
            <a:ext cx="8229600" cy="45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098e829cb4_2_12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訓練影像(390張)</a:t>
            </a:r>
            <a:endParaRPr/>
          </a:p>
        </p:txBody>
      </p:sp>
      <p:pic>
        <p:nvPicPr>
          <p:cNvPr id="139" name="Google Shape;139;g1098e829cb4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25" y="1524001"/>
            <a:ext cx="8129350" cy="418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type="title"/>
          </p:nvPr>
        </p:nvSpPr>
        <p:spPr>
          <a:xfrm>
            <a:off x="457200" y="152400"/>
            <a:ext cx="8229600" cy="9723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200"/>
              <a:buFont typeface="Constantia"/>
              <a:buNone/>
            </a:pPr>
            <a:r>
              <a:rPr lang="zh-TW"/>
              <a:t>AI模型建構流程圖</a:t>
            </a:r>
            <a:endParaRPr/>
          </a:p>
        </p:txBody>
      </p:sp>
      <p:pic>
        <p:nvPicPr>
          <p:cNvPr id="145" name="Google Shape;145;p7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864" y="1124744"/>
            <a:ext cx="2465388" cy="55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idx="1" type="body"/>
          </p:nvPr>
        </p:nvSpPr>
        <p:spPr>
          <a:xfrm>
            <a:off x="457200" y="1524000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10"/>
              <a:buChar char="⚫"/>
            </a:pPr>
            <a:r>
              <a:rPr lang="zh-TW"/>
              <a:t>運輸包裹</a:t>
            </a: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10"/>
              <a:buChar char="⚫"/>
            </a:pPr>
            <a:r>
              <a:rPr lang="zh-TW"/>
              <a:t>山難救援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/>
          </a:p>
          <a:p>
            <a:pPr indent="-133985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10"/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 txBox="1"/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200"/>
              <a:buFont typeface="Constantia"/>
              <a:buNone/>
            </a:pPr>
            <a:r>
              <a:rPr lang="zh-TW"/>
              <a:t>現在</a:t>
            </a:r>
            <a:r>
              <a:rPr lang="zh-TW"/>
              <a:t>應用與亮點</a:t>
            </a:r>
            <a:endParaRPr/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145" y="3284984"/>
            <a:ext cx="4400464" cy="264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305" y="3284975"/>
            <a:ext cx="3010400" cy="28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宣紙">
  <a:themeElements>
    <a:clrScheme name="宣紙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2021-12-21T11:11:01Z</dcterms:created>
  <dc:creator>Windows User</dc:creator>
</cp:coreProperties>
</file>